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98" r:id="rId2"/>
    <p:sldId id="630" r:id="rId3"/>
    <p:sldId id="629" r:id="rId4"/>
    <p:sldId id="631" r:id="rId5"/>
    <p:sldId id="632" r:id="rId6"/>
    <p:sldId id="593" r:id="rId7"/>
    <p:sldId id="606" r:id="rId8"/>
    <p:sldId id="522" r:id="rId9"/>
    <p:sldId id="534" r:id="rId10"/>
    <p:sldId id="617" r:id="rId11"/>
    <p:sldId id="433" r:id="rId12"/>
    <p:sldId id="441" r:id="rId13"/>
    <p:sldId id="608" r:id="rId14"/>
    <p:sldId id="516" r:id="rId15"/>
    <p:sldId id="518" r:id="rId16"/>
    <p:sldId id="526" r:id="rId17"/>
    <p:sldId id="517" r:id="rId18"/>
    <p:sldId id="527" r:id="rId19"/>
    <p:sldId id="609" r:id="rId20"/>
    <p:sldId id="549" r:id="rId21"/>
    <p:sldId id="624" r:id="rId22"/>
    <p:sldId id="550" r:id="rId23"/>
    <p:sldId id="551" r:id="rId24"/>
    <p:sldId id="552" r:id="rId25"/>
    <p:sldId id="623" r:id="rId26"/>
    <p:sldId id="499" r:id="rId27"/>
    <p:sldId id="561" r:id="rId28"/>
    <p:sldId id="610" r:id="rId29"/>
    <p:sldId id="469" r:id="rId30"/>
    <p:sldId id="626" r:id="rId31"/>
    <p:sldId id="627" r:id="rId32"/>
    <p:sldId id="634" r:id="rId33"/>
    <p:sldId id="635" r:id="rId34"/>
    <p:sldId id="636" r:id="rId35"/>
    <p:sldId id="640" r:id="rId36"/>
    <p:sldId id="479" r:id="rId37"/>
    <p:sldId id="572" r:id="rId38"/>
    <p:sldId id="638" r:id="rId39"/>
    <p:sldId id="472" r:id="rId40"/>
    <p:sldId id="575" r:id="rId41"/>
    <p:sldId id="577" r:id="rId42"/>
    <p:sldId id="639" r:id="rId43"/>
    <p:sldId id="474" r:id="rId44"/>
    <p:sldId id="480" r:id="rId45"/>
    <p:sldId id="475" r:id="rId46"/>
    <p:sldId id="476" r:id="rId47"/>
    <p:sldId id="477" r:id="rId48"/>
    <p:sldId id="578" r:id="rId49"/>
    <p:sldId id="611" r:id="rId50"/>
    <p:sldId id="633" r:id="rId51"/>
    <p:sldId id="536" r:id="rId52"/>
    <p:sldId id="537" r:id="rId53"/>
    <p:sldId id="538" r:id="rId54"/>
    <p:sldId id="539" r:id="rId55"/>
    <p:sldId id="601" r:id="rId56"/>
    <p:sldId id="591" r:id="rId57"/>
    <p:sldId id="553" r:id="rId58"/>
    <p:sldId id="587" r:id="rId59"/>
    <p:sldId id="588" r:id="rId60"/>
    <p:sldId id="612" r:id="rId61"/>
    <p:sldId id="614" r:id="rId62"/>
    <p:sldId id="615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83" autoAdjust="0"/>
    <p:restoredTop sz="94444" autoAdjust="0"/>
  </p:normalViewPr>
  <p:slideViewPr>
    <p:cSldViewPr snapToGrid="0" snapToObjects="1" showGuides="1">
      <p:cViewPr>
        <p:scale>
          <a:sx n="75" d="100"/>
          <a:sy n="75" d="100"/>
        </p:scale>
        <p:origin x="-2432" y="-1256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6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5" Type="http://schemas.openxmlformats.org/officeDocument/2006/relationships/hyperlink" Target="http://www.quantopian.com" TargetMode="External"/><Relationship Id="rId6" Type="http://schemas.openxmlformats.org/officeDocument/2006/relationships/hyperlink" Target="http://goo.gl/X4kgnc" TargetMode="External"/><Relationship Id="rId7" Type="http://schemas.openxmlformats.org/officeDocument/2006/relationships/hyperlink" Target="http://fivethirtyeight.com" TargetMode="External"/><Relationship Id="rId8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oo.gl/Lwensc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410797"/>
            <a:ext cx="15036800" cy="9774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0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 smtClean="0">
                <a:solidFill>
                  <a:schemeClr val="bg1"/>
                </a:solidFill>
              </a:rPr>
              <a:t>/se15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662327"/>
            <a:ext cx="59754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400" b="1" dirty="0" smtClean="0">
                <a:solidFill>
                  <a:schemeClr val="bg1"/>
                </a:solidFill>
              </a:rPr>
              <a:t>Future of </a:t>
            </a:r>
            <a:br>
              <a:rPr lang="en-US" sz="4400" b="1" dirty="0" smtClean="0">
                <a:solidFill>
                  <a:schemeClr val="bg1"/>
                </a:solidFill>
              </a:rPr>
            </a:br>
            <a:r>
              <a:rPr lang="en-US" sz="44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SE for Research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18"/>
    </mc:Choice>
    <mc:Fallback xmlns="">
      <p:transition xmlns:p14="http://schemas.microsoft.com/office/powerpoint/2010/main" spd="slow" advTm="240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SE = better data science </a:t>
            </a:r>
            <a:br>
              <a:rPr lang="en-US" dirty="0" smtClean="0"/>
            </a:br>
            <a:r>
              <a:rPr lang="en-US" dirty="0" smtClean="0"/>
              <a:t>= better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23525"/>
            <a:ext cx="33020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engineer</a:t>
            </a:r>
          </a:p>
          <a:p>
            <a:pPr lvl="1"/>
            <a:r>
              <a:rPr lang="en-US" sz="2000" dirty="0" smtClean="0"/>
              <a:t>Delivering, under constraints, to acceptable quality standards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software developer</a:t>
            </a:r>
          </a:p>
          <a:p>
            <a:pPr lvl="1"/>
            <a:r>
              <a:rPr lang="en-US" sz="2000" dirty="0" smtClean="0"/>
              <a:t>Complex scripts, test-driven development, version control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23525"/>
            <a:ext cx="3479800" cy="62230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requirements engineering</a:t>
            </a:r>
          </a:p>
          <a:p>
            <a:pPr lvl="1"/>
            <a:r>
              <a:rPr lang="en-US" sz="2000" dirty="0" smtClean="0"/>
              <a:t>Understanding and navigating and trading off between user goals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agile programmer</a:t>
            </a:r>
          </a:p>
          <a:p>
            <a:pPr lvl="1"/>
            <a:r>
              <a:rPr lang="en-US" sz="2000" dirty="0" smtClean="0"/>
              <a:t>Uses feedback from writing, running code and query results to constantly revise goals and code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1552532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Data scientist </a:t>
            </a:r>
            <a:r>
              <a:rPr lang="en-US" sz="2000" b="1" dirty="0" err="1" smtClean="0">
                <a:solidFill>
                  <a:schemeClr val="bg1"/>
                </a:solidFill>
              </a:rPr>
              <a:t>isa</a:t>
            </a:r>
            <a:r>
              <a:rPr lang="en-US" sz="2000" b="1" dirty="0" smtClean="0">
                <a:solidFill>
                  <a:schemeClr val="bg1"/>
                </a:solidFill>
              </a:rPr>
              <a:t> software engineering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7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88"/>
    </mc:Choice>
    <mc:Fallback xmlns="">
      <p:transition xmlns:p14="http://schemas.microsoft.com/office/powerpoint/2010/main" spd="slow" advTm="727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35664"/>
            <a:ext cx="4038600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</a:t>
            </a:r>
            <a:r>
              <a:rPr lang="en-US" dirty="0" smtClean="0"/>
              <a:t>up.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</a:t>
            </a:r>
            <a:r>
              <a:rPr lang="en-US" dirty="0" err="1" smtClean="0"/>
              <a:t>sims</a:t>
            </a:r>
            <a:r>
              <a:rPr lang="en-US" dirty="0" smtClean="0"/>
              <a:t>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</a:t>
            </a:r>
            <a:r>
              <a:rPr lang="en-US" dirty="0" smtClean="0"/>
              <a:t>optical tweezers</a:t>
            </a:r>
            <a:r>
              <a:rPr lang="en-US" dirty="0"/>
              <a:t>, radiation </a:t>
            </a:r>
            <a:r>
              <a:rPr lang="en-US" dirty="0" smtClean="0"/>
              <a:t>therapy, remote </a:t>
            </a:r>
            <a:r>
              <a:rPr lang="en-US" dirty="0"/>
              <a:t>sensing, </a:t>
            </a:r>
            <a:r>
              <a:rPr lang="en-US" dirty="0" smtClean="0"/>
              <a:t> chip design,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</a:t>
            </a:r>
            <a:r>
              <a:rPr lang="en-US" dirty="0" smtClean="0"/>
              <a:t>clickstreams to improve </a:t>
            </a:r>
            <a:r>
              <a:rPr lang="en-US" dirty="0"/>
              <a:t>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735664"/>
            <a:ext cx="4275667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Stock traders </a:t>
            </a:r>
            <a:r>
              <a:rPr lang="en-US" dirty="0"/>
              <a:t>write software to </a:t>
            </a:r>
            <a:r>
              <a:rPr lang="en-US" dirty="0" smtClean="0"/>
              <a:t>simulate </a:t>
            </a:r>
            <a:r>
              <a:rPr lang="en-US" dirty="0"/>
              <a:t>trading strategies </a:t>
            </a:r>
            <a:r>
              <a:rPr lang="en-US" dirty="0" smtClean="0"/>
              <a:t>   </a:t>
            </a:r>
            <a:r>
              <a:rPr lang="en-US" dirty="0">
                <a:hlinkClick r:id="rId5"/>
              </a:rPr>
              <a:t>http://www.quantopian.com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</a:t>
            </a:r>
            <a:r>
              <a:rPr lang="en-US" dirty="0" smtClean="0"/>
              <a:t>to review proposed </a:t>
            </a:r>
            <a:r>
              <a:rPr lang="en-US" dirty="0" err="1" smtClean="0"/>
              <a:t>gov</a:t>
            </a:r>
            <a:r>
              <a:rPr lang="en-US" dirty="0" smtClean="0"/>
              <a:t> policies </a:t>
            </a:r>
            <a:r>
              <a:rPr lang="en-US" dirty="0">
                <a:hlinkClick r:id="rId6"/>
              </a:rPr>
              <a:t>http://goo.gl/X4kgnc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Journalists use software   to analyze economic </a:t>
            </a:r>
            <a:r>
              <a:rPr lang="en-US" dirty="0" smtClean="0"/>
              <a:t>data, make </a:t>
            </a:r>
            <a:r>
              <a:rPr lang="en-US" dirty="0"/>
              <a:t>visualizations </a:t>
            </a:r>
            <a:r>
              <a:rPr lang="en-US" dirty="0" smtClean="0"/>
              <a:t>of their news </a:t>
            </a:r>
            <a:r>
              <a:rPr lang="en-US" dirty="0"/>
              <a:t>stories </a:t>
            </a:r>
            <a:r>
              <a:rPr lang="en-US" dirty="0">
                <a:hlinkClick r:id="rId7"/>
              </a:rPr>
              <a:t>http://fivethirtyeight.com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 smtClean="0"/>
              <a:t>In London </a:t>
            </a:r>
            <a:r>
              <a:rPr lang="en-US" dirty="0"/>
              <a:t>or New </a:t>
            </a:r>
            <a:r>
              <a:rPr lang="en-US" dirty="0" smtClean="0"/>
              <a:t>York,  ambulances wait for </a:t>
            </a:r>
            <a:r>
              <a:rPr lang="en-US" dirty="0"/>
              <a:t>your call at a location </a:t>
            </a:r>
            <a:r>
              <a:rPr lang="en-US" dirty="0" smtClean="0"/>
              <a:t>determined </a:t>
            </a:r>
            <a:r>
              <a:rPr lang="en-US" dirty="0"/>
              <a:t>by a software model </a:t>
            </a:r>
            <a:r>
              <a:rPr lang="en-US" dirty="0">
                <a:hlinkClick r:id="rId8"/>
              </a:rPr>
              <a:t>http://goo.gl/</a:t>
            </a:r>
            <a:r>
              <a:rPr lang="en-US" dirty="0" smtClean="0">
                <a:hlinkClick r:id="rId8"/>
              </a:rPr>
              <a:t>8SMd1p</a:t>
            </a:r>
            <a:endParaRPr lang="en-US" dirty="0" smtClean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endParaRPr lang="en-US" dirty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 err="1" smtClean="0"/>
              <a:t>Etc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01"/>
    </mc:Choice>
    <mc:Fallback xmlns="">
      <p:transition xmlns:p14="http://schemas.microsoft.com/office/powerpoint/2010/main" spd="slow" advTm="603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  <a:endParaRPr lang="en-US" sz="4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3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93"/>
    </mc:Choice>
    <mc:Fallback xmlns="">
      <p:transition xmlns:p14="http://schemas.microsoft.com/office/powerpoint/2010/main" spd="slow" advTm="445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Beyond mere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data repositories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"/>
    </mc:Choice>
    <mc:Fallback xmlns="">
      <p:transition xmlns:p14="http://schemas.microsoft.com/office/powerpoint/2010/main" spd="slow" advTm="87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3"/>
            <a:ext cx="4038600" cy="47062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0" y="5080207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17183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6"/>
    </mc:Choice>
    <mc:Fallback xmlns="">
      <p:transition xmlns:p14="http://schemas.microsoft.com/office/powerpoint/2010/main" spd="slow" advTm="443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7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5" y="4196673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4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1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0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56"/>
    </mc:Choice>
    <mc:Fallback xmlns="">
      <p:transition xmlns:p14="http://schemas.microsoft.com/office/powerpoint/2010/main" spd="slow" advTm="454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1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08" y="2189603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2" y="2222450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1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8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3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0" y="1535113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05"/>
    </mc:Choice>
    <mc:Fallback xmlns="">
      <p:transition xmlns:p14="http://schemas.microsoft.com/office/powerpoint/2010/main" spd="slow" advTm="239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“debate”-oriented 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32"/>
    </mc:Choice>
    <mc:Fallback xmlns="">
      <p:transition xmlns:p14="http://schemas.microsoft.com/office/powerpoint/2010/main" spd="slow" advTm="253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structures 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8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01"/>
    </mc:Choice>
    <mc:Fallback xmlns="">
      <p:transition xmlns:p14="http://schemas.microsoft.com/office/powerpoint/2010/main" spd="slow" advTm="246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0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4"/>
    </mc:Choice>
    <mc:Fallback xmlns="">
      <p:transition xmlns:p14="http://schemas.microsoft.com/office/powerpoint/2010/main" spd="slow" advTm="786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999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mining tools should, </a:t>
            </a:r>
            <a:br>
              <a:rPr lang="en-US" sz="3600" dirty="0" smtClean="0"/>
            </a:br>
            <a:r>
              <a:rPr lang="en-US" sz="3600" dirty="0" smtClean="0"/>
              <a:t>and can, do 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912" y="1739902"/>
            <a:ext cx="8968088" cy="45259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Operating systems do more than just schedule processes: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Editors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Compilers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File systems,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Network</a:t>
            </a:r>
            <a:br>
              <a:rPr lang="en-US" sz="2000" dirty="0" smtClean="0"/>
            </a:br>
            <a:r>
              <a:rPr lang="en-US" sz="2000" dirty="0" smtClean="0"/>
              <a:t>connections,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Memory</a:t>
            </a:r>
            <a:br>
              <a:rPr lang="en-US" sz="2000" dirty="0" smtClean="0"/>
            </a:br>
            <a:r>
              <a:rPr lang="en-US" sz="2000" dirty="0" smtClean="0"/>
              <a:t>management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150" y="5670549"/>
            <a:ext cx="8523276" cy="135466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services should be standard in data mining tools?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3720" y="2256599"/>
            <a:ext cx="6132979" cy="33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0"/>
    </mc:Choice>
    <mc:Fallback xmlns="">
      <p:transition xmlns:p14="http://schemas.microsoft.com/office/powerpoint/2010/main" spd="slow" advTm="402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32"/>
    </mc:Choice>
    <mc:Fallback xmlns="">
      <p:transition xmlns:p14="http://schemas.microsoft.com/office/powerpoint/2010/main" spd="slow" advTm="902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47089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Goals matter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5868" y="1600200"/>
            <a:ext cx="2644399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Learners work </a:t>
            </a:r>
            <a:br>
              <a:rPr lang="en-US" dirty="0" smtClean="0"/>
            </a:br>
            <a:r>
              <a:rPr lang="en-US" dirty="0" smtClean="0"/>
              <a:t>this way</a:t>
            </a:r>
          </a:p>
          <a:p>
            <a:pPr lvl="1"/>
            <a:r>
              <a:rPr lang="en-US" dirty="0" smtClean="0"/>
              <a:t>Users want it </a:t>
            </a:r>
            <a:br>
              <a:rPr lang="en-US" dirty="0" smtClean="0"/>
            </a:br>
            <a:r>
              <a:rPr lang="en-US" dirty="0" smtClean="0"/>
              <a:t>that way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Waste of time learning models users do not want</a:t>
            </a:r>
          </a:p>
          <a:p>
            <a:pPr lvl="1"/>
            <a:r>
              <a:rPr lang="en-US" dirty="0" smtClean="0"/>
              <a:t>Better to tune learning methods to goals of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Enter search-based software engineering</a:t>
            </a:r>
          </a:p>
          <a:p>
            <a:pPr lvl="1"/>
            <a:r>
              <a:rPr lang="en-US" dirty="0" smtClean="0"/>
              <a:t>Multi-goal optimization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      Learners learn for X, users want Y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11" y="53382"/>
            <a:ext cx="4432936" cy="68046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13" y="1735666"/>
            <a:ext cx="1601298" cy="19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7" y="1717659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6" y="2961429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0"/>
            <a:ext cx="721012" cy="657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3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6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0" y="4458172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356"/>
    </mc:Choice>
    <mc:Fallback xmlns="">
      <p:transition xmlns:p14="http://schemas.microsoft.com/office/powerpoint/2010/main" spd="slow" advTm="1513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8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3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3" y="1600200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49"/>
    </mc:Choice>
    <mc:Fallback xmlns="">
      <p:transition xmlns:p14="http://schemas.microsoft.com/office/powerpoint/2010/main" spd="slow" advTm="1305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172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2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52" y="4673602"/>
            <a:ext cx="3567287" cy="2006599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599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2891373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0" y="3437790"/>
            <a:ext cx="1214437" cy="329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200517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84"/>
    </mc:Choice>
    <mc:Fallback xmlns="">
      <p:transition xmlns:p14="http://schemas.microsoft.com/office/powerpoint/2010/main" spd="slow" advTm="451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73"/>
    </mc:Choice>
    <mc:Fallback xmlns="">
      <p:transition xmlns:p14="http://schemas.microsoft.com/office/powerpoint/2010/main" spd="slow" advTm="711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73"/>
    </mc:Choice>
    <mc:Fallback xmlns="">
      <p:transition xmlns:p14="http://schemas.microsoft.com/office/powerpoint/2010/main" spd="slow" advTm="711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Goals matter (not everything is “classification”)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</a:t>
            </a:r>
            <a:r>
              <a:rPr lang="en-US" sz="2400" dirty="0" smtClean="0">
                <a:solidFill>
                  <a:srgbClr val="000000"/>
                </a:solidFill>
              </a:rPr>
              <a:t>(get </a:t>
            </a:r>
            <a:r>
              <a:rPr lang="en-US" sz="2400" dirty="0">
                <a:solidFill>
                  <a:srgbClr val="000000"/>
                </a:solidFill>
              </a:rPr>
              <a:t>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0"/>
    </mc:Choice>
    <mc:Fallback xmlns="">
      <p:transition xmlns:p14="http://schemas.microsoft.com/office/powerpoint/2010/main" spd="slow" advTm="88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Proposed services for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err="1" smtClean="0">
                <a:solidFill>
                  <a:schemeClr val="bg1"/>
                </a:solidFill>
              </a:rPr>
              <a:t>nextgen</a:t>
            </a:r>
            <a:r>
              <a:rPr lang="en-US" sz="2400" b="1" dirty="0" smtClean="0">
                <a:solidFill>
                  <a:schemeClr val="bg1"/>
                </a:solidFill>
              </a:rPr>
              <a:t> repositories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4"/>
    </mc:Choice>
    <mc:Fallback xmlns="">
      <p:transition xmlns:p14="http://schemas.microsoft.com/office/powerpoint/2010/main" spd="slow" advTm="506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10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Digression: WHERE</a:t>
            </a:r>
            <a:r>
              <a:rPr lang="en-US" dirty="0" smtClean="0"/>
              <a:t>: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</a:t>
            </a:r>
            <a:r>
              <a:rPr lang="en-US" dirty="0" smtClean="0"/>
              <a:t>(N</a:t>
            </a:r>
            <a:r>
              <a:rPr lang="en-US" dirty="0" smtClean="0"/>
              <a:t>)top</a:t>
            </a:r>
            <a:r>
              <a:rPr lang="en-US" dirty="0" smtClean="0"/>
              <a:t>-down divisive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(W,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0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31"/>
    </mc:Choice>
    <mc:Fallback xmlns="">
      <p:transition xmlns:p14="http://schemas.microsoft.com/office/powerpoint/2010/main" spd="slow" advTm="9303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5" y="1540933"/>
            <a:ext cx="6297920" cy="40159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587490" y="1627343"/>
            <a:ext cx="6171962" cy="3964725"/>
            <a:chOff x="203200" y="1917432"/>
            <a:chExt cx="7467600" cy="4889768"/>
          </a:xfrm>
        </p:grpSpPr>
        <p:sp>
          <p:nvSpPr>
            <p:cNvPr id="11" name="Rectangle 10"/>
            <p:cNvSpPr/>
            <p:nvPr/>
          </p:nvSpPr>
          <p:spPr>
            <a:xfrm>
              <a:off x="1625600" y="1917432"/>
              <a:ext cx="12446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3200" y="2755632"/>
              <a:ext cx="8255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200" y="3695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200" y="4584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78200" y="2793732"/>
              <a:ext cx="10922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843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84300" y="4584430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200" y="5435330"/>
              <a:ext cx="19050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782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05200" y="4584430"/>
              <a:ext cx="8128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40100" y="5435330"/>
              <a:ext cx="1092200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68800" y="4584159"/>
              <a:ext cx="17140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21846" y="4597131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57800" y="3695431"/>
              <a:ext cx="15113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2854" y="5435330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4623" y="6375132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4152900" y="4025900"/>
              <a:ext cx="1860550" cy="583659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9619" y="2716582"/>
            <a:ext cx="20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SE ‘13a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23151" y="3838359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ESE ‘09</a:t>
            </a:r>
            <a:br>
              <a:rPr lang="en-US" b="1" dirty="0" smtClean="0"/>
            </a:br>
            <a:r>
              <a:rPr lang="en-US" b="1" dirty="0" smtClean="0"/>
              <a:t>ESE ‘14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049996" y="4834115"/>
            <a:ext cx="214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IEEE trans </a:t>
            </a:r>
            <a:r>
              <a:rPr lang="en-US" b="1" dirty="0" smtClean="0"/>
              <a:t>SE ‘15</a:t>
            </a:r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375889" y="370364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Icse</a:t>
            </a:r>
            <a:r>
              <a:rPr lang="en-US" b="1" dirty="0" smtClean="0"/>
              <a:t> ‘16?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51095" y="3234645"/>
            <a:ext cx="97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Wvu</a:t>
            </a:r>
            <a:r>
              <a:rPr lang="en-US" b="1" dirty="0" smtClean="0"/>
              <a:t> ‘13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94927" y="4105887"/>
            <a:ext cx="93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ICSE ‘15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3571" y="2126649"/>
            <a:ext cx="23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</a:t>
            </a:r>
            <a:r>
              <a:rPr lang="fr-FR" b="1" dirty="0" smtClean="0"/>
              <a:t>’</a:t>
            </a:r>
            <a:r>
              <a:rPr lang="en-US" b="1" dirty="0" smtClean="0"/>
              <a:t>13b</a:t>
            </a:r>
            <a:endParaRPr lang="en-US" b="1" dirty="0"/>
          </a:p>
        </p:txBody>
      </p:sp>
      <p:cxnSp>
        <p:nvCxnSpPr>
          <p:cNvPr id="36" name="Straight Connector 35"/>
          <p:cNvCxnSpPr>
            <a:stCxn id="35" idx="1"/>
          </p:cNvCxnSpPr>
          <p:nvPr/>
        </p:nvCxnSpPr>
        <p:spPr>
          <a:xfrm flipH="1">
            <a:off x="4988367" y="2311315"/>
            <a:ext cx="415204" cy="75766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48065" y="4101226"/>
            <a:ext cx="206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‘12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03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59"/>
    </mc:Choice>
    <mc:Fallback xmlns="">
      <p:transition xmlns:p14="http://schemas.microsoft.com/office/powerpoint/2010/main" spd="slow" advTm="33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approximates data as multiple linear models (drawn in </a:t>
            </a:r>
            <a:r>
              <a:rPr lang="en-US" dirty="0" err="1" smtClean="0"/>
              <a:t>eigenspace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5475585"/>
            <a:ext cx="8457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Platt 2005: FASTMP= Nystrom algorithm = approximations to PCA.</a:t>
            </a:r>
          </a:p>
          <a:p>
            <a:pPr algn="ctr"/>
            <a:r>
              <a:rPr lang="en-US" sz="2400" dirty="0" smtClean="0"/>
              <a:t>combines similar influences, ignores irrelevancies, outliers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0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6"/>
    </mc:Choice>
    <mc:Fallback xmlns="">
      <p:transition xmlns:p14="http://schemas.microsoft.com/office/powerpoint/2010/main" spd="slow" advTm="1463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 that thought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65797" y="1267648"/>
            <a:ext cx="3546470" cy="2305285"/>
          </a:xfrm>
          <a:custGeom>
            <a:avLst/>
            <a:gdLst>
              <a:gd name="connsiteX0" fmla="*/ 769403 w 3546470"/>
              <a:gd name="connsiteY0" fmla="*/ 70085 h 2305285"/>
              <a:gd name="connsiteX1" fmla="*/ 650870 w 3546470"/>
              <a:gd name="connsiteY1" fmla="*/ 171685 h 2305285"/>
              <a:gd name="connsiteX2" fmla="*/ 142870 w 3546470"/>
              <a:gd name="connsiteY2" fmla="*/ 1560219 h 2305285"/>
              <a:gd name="connsiteX3" fmla="*/ 3546470 w 3546470"/>
              <a:gd name="connsiteY3" fmla="*/ 2305285 h 230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6470" h="2305285">
                <a:moveTo>
                  <a:pt x="769403" y="70085"/>
                </a:moveTo>
                <a:cubicBezTo>
                  <a:pt x="762347" y="-3293"/>
                  <a:pt x="755292" y="-76671"/>
                  <a:pt x="650870" y="171685"/>
                </a:cubicBezTo>
                <a:cubicBezTo>
                  <a:pt x="546448" y="420041"/>
                  <a:pt x="-339730" y="1204619"/>
                  <a:pt x="142870" y="1560219"/>
                </a:cubicBezTo>
                <a:cubicBezTo>
                  <a:pt x="625470" y="1915819"/>
                  <a:pt x="3546470" y="2305285"/>
                  <a:pt x="3546470" y="2305285"/>
                </a:cubicBezTo>
              </a:path>
            </a:pathLst>
          </a:cu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9867" y="3572933"/>
            <a:ext cx="313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Underlying data structure</a:t>
            </a:r>
          </a:p>
          <a:p>
            <a:r>
              <a:rPr lang="en-US" dirty="0" smtClean="0"/>
              <a:t>to much of my current thinking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85662" y="5441770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3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6"/>
    </mc:Choice>
    <mc:Fallback xmlns="">
      <p:transition xmlns:p14="http://schemas.microsoft.com/office/powerpoint/2010/main" spd="slow" advTm="1463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Certification envelopes  (when not to trust conclusions) </a:t>
            </a:r>
            <a:endParaRPr lang="en-US" sz="2400" b="1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Goals matter (not everything is “classification”)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to transfer data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(get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by with a little help from your friends)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2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0"/>
    </mc:Choice>
    <mc:Fallback xmlns="">
      <p:transition xmlns:p14="http://schemas.microsoft.com/office/powerpoint/2010/main" spd="slow" advTm="88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Is   WHERE a compression </a:t>
            </a:r>
            <a:r>
              <a:rPr lang="en-US" sz="2800" dirty="0" smtClean="0">
                <a:sym typeface="Wingdings"/>
              </a:rPr>
              <a:t>algorithm?</a:t>
            </a:r>
            <a:br>
              <a:rPr lang="en-US" sz="2800" dirty="0" smtClean="0">
                <a:sym typeface="Wingdings"/>
              </a:rPr>
            </a:br>
            <a:r>
              <a:rPr lang="en-US" sz="2800" dirty="0" smtClean="0">
                <a:sym typeface="Wingdings"/>
              </a:rPr>
              <a:t>Use it for the certification envelope?</a:t>
            </a:r>
            <a:br>
              <a:rPr lang="en-US" sz="2800" dirty="0" smtClean="0">
                <a:sym typeface="Wingdings"/>
              </a:rPr>
            </a:br>
            <a:r>
              <a:rPr lang="en-US" sz="2800" dirty="0" smtClean="0">
                <a:sym typeface="Wingdings"/>
              </a:rPr>
              <a:t>Ship models with a summary of  their training data?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626784"/>
            <a:ext cx="4110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Call each leaf one “class</a:t>
            </a:r>
            <a:r>
              <a:rPr lang="en-US" sz="2000" dirty="0" smtClean="0"/>
              <a:t>”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Run a decision tree learner to find a model for the “classes”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576258" y="38259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6258" y="1795787"/>
            <a:ext cx="3778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Anything lost for (e.g.) prediction?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576258" y="5191212"/>
            <a:ext cx="41105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O(log(N)) anomaly detection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Push test data down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Complain if not close to leaf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43"/>
    </mc:Choice>
    <mc:Fallback xmlns="">
      <p:transition xmlns:p14="http://schemas.microsoft.com/office/powerpoint/2010/main" spd="slow" advTm="8704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5" y="1540933"/>
            <a:ext cx="6297920" cy="40159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3102" y="1627343"/>
            <a:ext cx="1028660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87490" y="2306973"/>
            <a:ext cx="682275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87490" y="3068981"/>
            <a:ext cx="682275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87490" y="3789801"/>
            <a:ext cx="682275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11624" y="2337865"/>
            <a:ext cx="902702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63668" y="3068981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563668" y="3789800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12317" y="4479727"/>
            <a:ext cx="1574480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11624" y="3068981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16589" y="3789800"/>
            <a:ext cx="671778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80134" y="4479727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30353" y="3789580"/>
            <a:ext cx="1416663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79243" y="3800098"/>
            <a:ext cx="1280209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47017" y="4479727"/>
            <a:ext cx="1280209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374094" y="5241738"/>
            <a:ext cx="1280209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851912" y="3336932"/>
            <a:ext cx="1537742" cy="473243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769489" y="2986602"/>
            <a:ext cx="1278575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091862" y="3753694"/>
            <a:ext cx="1278575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269765" y="3054334"/>
            <a:ext cx="1278575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1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59"/>
    </mc:Choice>
    <mc:Fallback xmlns="">
      <p:transition xmlns:p14="http://schemas.microsoft.com/office/powerpoint/2010/main" spd="slow" advTm="33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Certification envelopes  (when not to trust conclusions) 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/>
              <a:t>Goals matter (not everything is “classification”)</a:t>
            </a: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to transfer data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(get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by with a little help from your friends)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2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0"/>
    </mc:Choice>
    <mc:Fallback xmlns="">
      <p:transition xmlns:p14="http://schemas.microsoft.com/office/powerpoint/2010/main" spd="slow" advTm="88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If the prediction is “bad</a:t>
            </a:r>
            <a:r>
              <a:rPr lang="en-US" dirty="0" smtClean="0"/>
              <a:t>”, find </a:t>
            </a:r>
            <a:r>
              <a:rPr lang="en-US" dirty="0"/>
              <a:t>a nearby leaf with “better” predictions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Branch1= decision branch to “bad”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Branch2 = decision branch to “better”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Plan = Branch2 – Branch1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29"/>
    </mc:Choice>
    <mc:Fallback xmlns="">
      <p:transition xmlns:p14="http://schemas.microsoft.com/office/powerpoint/2010/main" spd="slow" advTm="666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22400" y="1917700"/>
            <a:ext cx="2768718" cy="3469466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55"/>
    </mc:Choice>
    <mc:Fallback xmlns="">
      <p:transition xmlns:p14="http://schemas.microsoft.com/office/powerpoint/2010/main" spd="slow" advTm="1547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5" y="1540933"/>
            <a:ext cx="6297920" cy="40159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3102" y="1627343"/>
            <a:ext cx="1028660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87490" y="2306973"/>
            <a:ext cx="682275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87490" y="3068981"/>
            <a:ext cx="682275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87490" y="3789801"/>
            <a:ext cx="682275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11624" y="2337865"/>
            <a:ext cx="902702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63668" y="3068981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563668" y="3789800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12317" y="4479727"/>
            <a:ext cx="1574480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11624" y="3068981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16589" y="3789800"/>
            <a:ext cx="671778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80134" y="4479727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30353" y="3789580"/>
            <a:ext cx="1416663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79243" y="3800098"/>
            <a:ext cx="1280209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47017" y="4479727"/>
            <a:ext cx="1280209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374094" y="5241738"/>
            <a:ext cx="1280209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851912" y="3336932"/>
            <a:ext cx="1537742" cy="473243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269765" y="3054334"/>
            <a:ext cx="1278575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flipV="1">
            <a:off x="2269768" y="3658662"/>
            <a:ext cx="1278575" cy="4764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flipV="1">
            <a:off x="2112317" y="4387654"/>
            <a:ext cx="1574480" cy="4764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59"/>
    </mc:Choice>
    <mc:Fallback xmlns="">
      <p:transition xmlns:p14="http://schemas.microsoft.com/office/powerpoint/2010/main" spd="slow" advTm="33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116138"/>
            <a:ext cx="3778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along, away from axis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0" y="6297970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6kKqecxfL._SX423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3981496"/>
            <a:ext cx="19431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50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Not in this talk: </a:t>
            </a:r>
            <a:br>
              <a:rPr lang="en-US" sz="3600" dirty="0" smtClean="0"/>
            </a:br>
            <a:r>
              <a:rPr lang="en-US" sz="3600" dirty="0" smtClean="0"/>
              <a:t>not what everyone else is talking about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572" y="1388537"/>
            <a:ext cx="3945467" cy="4525963"/>
          </a:xfrm>
        </p:spPr>
        <p:txBody>
          <a:bodyPr>
            <a:normAutofit/>
          </a:bodyPr>
          <a:lstStyle/>
          <a:p>
            <a:r>
              <a:rPr lang="en-US" sz="2100" dirty="0" smtClean="0"/>
              <a:t>Principles for designing</a:t>
            </a:r>
            <a:br>
              <a:rPr lang="en-US" sz="2100" dirty="0" smtClean="0"/>
            </a:br>
            <a:r>
              <a:rPr lang="en-US" sz="2100" dirty="0" smtClean="0"/>
              <a:t> case studies</a:t>
            </a:r>
          </a:p>
          <a:p>
            <a:r>
              <a:rPr lang="en-US" sz="2100" dirty="0" smtClean="0"/>
              <a:t>Visualizations</a:t>
            </a:r>
          </a:p>
          <a:p>
            <a:r>
              <a:rPr lang="en-US" sz="2100" dirty="0" smtClean="0"/>
              <a:t>Data mining</a:t>
            </a:r>
          </a:p>
          <a:p>
            <a:r>
              <a:rPr lang="en-US" sz="2100" dirty="0" smtClean="0"/>
              <a:t>Big Data</a:t>
            </a:r>
          </a:p>
          <a:p>
            <a:r>
              <a:rPr lang="en-US" sz="2100" dirty="0" smtClean="0"/>
              <a:t>  Qualitative methods </a:t>
            </a:r>
            <a:br>
              <a:rPr lang="en-US" sz="2100" dirty="0" smtClean="0"/>
            </a:br>
            <a:r>
              <a:rPr lang="en-US" sz="2100" dirty="0" smtClean="0"/>
              <a:t>      see </a:t>
            </a:r>
            <a:r>
              <a:rPr lang="en-US" sz="2100" dirty="0"/>
              <a:t>parts1</a:t>
            </a:r>
            <a:r>
              <a:rPr lang="en-US" sz="2100" dirty="0" smtClean="0"/>
              <a:t>+2</a:t>
            </a:r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4" y="4402670"/>
            <a:ext cx="3025888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41687W1eUqL._SX304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37" y="1390694"/>
            <a:ext cx="1401835" cy="2286000"/>
          </a:xfrm>
          <a:prstGeom prst="rect">
            <a:avLst/>
          </a:prstGeom>
        </p:spPr>
      </p:pic>
      <p:pic>
        <p:nvPicPr>
          <p:cNvPr id="9" name="Picture 8" descr="41o7LRj6-DL._SX292_BO1,204,203,200_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28" y="1797086"/>
            <a:ext cx="1346863" cy="228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928523" y="3879890"/>
            <a:ext cx="556684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57200" y="2302937"/>
            <a:ext cx="1320796" cy="16785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07463" y="1593890"/>
            <a:ext cx="228627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61eqG+VrBmL._SX322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32" y="4047077"/>
            <a:ext cx="1484297" cy="2286000"/>
          </a:xfrm>
          <a:prstGeom prst="rect">
            <a:avLst/>
          </a:prstGeom>
        </p:spPr>
      </p:pic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63" y="4252424"/>
            <a:ext cx="1847850" cy="22860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707463" y="1593890"/>
            <a:ext cx="685365" cy="217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777996" y="2709337"/>
            <a:ext cx="508004" cy="15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3098796" y="3081871"/>
            <a:ext cx="4030406" cy="1179020"/>
          </a:xfrm>
          <a:custGeom>
            <a:avLst/>
            <a:gdLst>
              <a:gd name="connsiteX0" fmla="*/ 0 w 4385733"/>
              <a:gd name="connsiteY0" fmla="*/ 0 h 1303867"/>
              <a:gd name="connsiteX1" fmla="*/ 2269067 w 4385733"/>
              <a:gd name="connsiteY1" fmla="*/ 203200 h 1303867"/>
              <a:gd name="connsiteX2" fmla="*/ 2116667 w 4385733"/>
              <a:gd name="connsiteY2" fmla="*/ 1049867 h 1303867"/>
              <a:gd name="connsiteX3" fmla="*/ 4385733 w 4385733"/>
              <a:gd name="connsiteY3" fmla="*/ 1303867 h 130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5733" h="1303867">
                <a:moveTo>
                  <a:pt x="0" y="0"/>
                </a:moveTo>
                <a:cubicBezTo>
                  <a:pt x="958144" y="14111"/>
                  <a:pt x="1916289" y="28222"/>
                  <a:pt x="2269067" y="203200"/>
                </a:cubicBezTo>
                <a:cubicBezTo>
                  <a:pt x="2621845" y="378178"/>
                  <a:pt x="1763889" y="866423"/>
                  <a:pt x="2116667" y="1049867"/>
                </a:cubicBezTo>
                <a:cubicBezTo>
                  <a:pt x="2469445" y="1233312"/>
                  <a:pt x="4385733" y="1303867"/>
                  <a:pt x="4385733" y="1303867"/>
                </a:cubicBezTo>
              </a:path>
            </a:pathLst>
          </a:cu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95"/>
    </mc:Choice>
    <mc:Fallback xmlns="">
      <p:transition xmlns:p14="http://schemas.microsoft.com/office/powerpoint/2010/main" spd="slow" advTm="3409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Privacy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the parcel between N data owners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local data anomalous (see later)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Add to parcel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(see last slide)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Shared, privatized data yielded better models than using all  raw  data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284040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3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61"/>
    </mc:Choice>
    <mc:Fallback xmlns="">
      <p:transition xmlns:p14="http://schemas.microsoft.com/office/powerpoint/2010/main" spd="slow" advTm="761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verification?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05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77"/>
    </mc:Choice>
    <mc:Fallback xmlns="">
      <p:transition xmlns:p14="http://schemas.microsoft.com/office/powerpoint/2010/main" spd="slow" advTm="336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5" y="1540933"/>
            <a:ext cx="6297920" cy="40159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3102" y="1627343"/>
            <a:ext cx="1028660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87490" y="2306973"/>
            <a:ext cx="682275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87490" y="3068981"/>
            <a:ext cx="682275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87490" y="3789801"/>
            <a:ext cx="682275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11624" y="2337865"/>
            <a:ext cx="902702" cy="35033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63668" y="3068981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563668" y="3789800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12317" y="4479727"/>
            <a:ext cx="1574480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11624" y="3068981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16589" y="3789800"/>
            <a:ext cx="671778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80134" y="4479727"/>
            <a:ext cx="902702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30353" y="3789580"/>
            <a:ext cx="1416663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79243" y="3800098"/>
            <a:ext cx="1280209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47017" y="4479727"/>
            <a:ext cx="1280209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374094" y="5241738"/>
            <a:ext cx="1280209" cy="350330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851912" y="3336932"/>
            <a:ext cx="1537742" cy="473243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348520" y="3001249"/>
            <a:ext cx="681834" cy="40150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flipV="1">
            <a:off x="4330494" y="3704702"/>
            <a:ext cx="701544" cy="445725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flipV="1">
            <a:off x="4126959" y="4439663"/>
            <a:ext cx="1191947" cy="476430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3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59"/>
    </mc:Choice>
    <mc:Fallback xmlns="">
      <p:transition xmlns:p14="http://schemas.microsoft.com/office/powerpoint/2010/main" spd="slow" advTm="33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4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90"/>
    </mc:Choice>
    <mc:Fallback xmlns="">
      <p:transition xmlns:p14="http://schemas.microsoft.com/office/powerpoint/2010/main" spd="slow" advTm="6289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8"/>
    </mc:Choice>
    <mc:Fallback xmlns="">
      <p:transition xmlns:p14="http://schemas.microsoft.com/office/powerpoint/2010/main" spd="slow" advTm="370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92375" y="6177633"/>
            <a:ext cx="519974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Kocaguneli</a:t>
            </a:r>
            <a:r>
              <a:rPr lang="en-US" dirty="0"/>
              <a:t>, </a:t>
            </a:r>
            <a:r>
              <a:rPr lang="en-US" dirty="0" smtClean="0"/>
              <a:t> Menzies et al, Analogy Estimation, TSE12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60"/>
    </mc:Choice>
    <mc:Fallback xmlns="">
      <p:transition xmlns:p14="http://schemas.microsoft.com/office/powerpoint/2010/main" spd="slow" advTm="309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XXX models per </a:t>
            </a:r>
            <a:r>
              <a:rPr lang="en-US" sz="2400" dirty="0" err="1" smtClean="0"/>
              <a:t>subtree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Ust</a:t>
            </a:r>
            <a:r>
              <a:rPr lang="en-US" sz="2400" dirty="0" smtClean="0"/>
              <a:t> like </a:t>
            </a:r>
            <a:r>
              <a:rPr lang="en-US" sz="2400" dirty="0" err="1" smtClean="0"/>
              <a:t>nbtrees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8"/>
    </mc:Choice>
    <mc:Fallback xmlns="">
      <p:transition xmlns:p14="http://schemas.microsoft.com/office/powerpoint/2010/main" spd="slow" advTm="45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"/>
    </mc:Choice>
    <mc:Fallback xmlns="">
      <p:transition xmlns:p14="http://schemas.microsoft.com/office/powerpoint/2010/main" spd="slow" advTm="7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68800" y="4584159"/>
            <a:ext cx="17140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1846" y="4597131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7800" y="3695431"/>
            <a:ext cx="15113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2854" y="5435330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4623" y="6375132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67671" y="2976160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54"/>
    </mc:Choice>
    <mc:Fallback xmlns="">
      <p:transition xmlns:p14="http://schemas.microsoft.com/office/powerpoint/2010/main" spd="slow" advTm="317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The Future?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6"/>
    </mc:Choice>
    <mc:Fallback xmlns="">
      <p:transition xmlns:p14="http://schemas.microsoft.com/office/powerpoint/2010/main" spd="slow" advTm="30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talk… </a:t>
            </a:r>
            <a:br>
              <a:rPr lang="en-US" dirty="0" smtClean="0"/>
            </a:br>
            <a:r>
              <a:rPr lang="en-US" dirty="0" smtClean="0"/>
              <a:t>adding in some missing bits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30400"/>
            <a:ext cx="6350000" cy="42037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03333" y="1761067"/>
            <a:ext cx="711200" cy="1388533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  <a:effectLst>
            <a:outerShdw blurRad="40000" dist="20000" dir="5400000" sx="126000" sy="126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728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6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29"/>
    </mc:Choice>
    <mc:Fallback xmlns="">
      <p:transition xmlns:p14="http://schemas.microsoft.com/office/powerpoint/2010/main" spd="slow" advTm="271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07"/>
    </mc:Choice>
    <mc:Fallback xmlns="">
      <p:transition xmlns:p14="http://schemas.microsoft.com/office/powerpoint/2010/main" spd="slow" advTm="1172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63"/>
    </mc:Choice>
    <mc:Fallback xmlns="">
      <p:transition xmlns:p14="http://schemas.microsoft.com/office/powerpoint/2010/main" spd="slow" advTm="277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30"/>
    </mc:Choice>
    <mc:Fallback xmlns="">
      <p:transition xmlns:p14="http://schemas.microsoft.com/office/powerpoint/2010/main" spd="slow" advTm="409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8"/>
    </mc:Choice>
    <mc:Fallback xmlns="">
      <p:transition xmlns:p14="http://schemas.microsoft.com/office/powerpoint/2010/main" spd="slow" advTm="240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8" y="-413679"/>
            <a:ext cx="6790264" cy="76671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576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4" y="94615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16700" y="935038"/>
            <a:ext cx="952500" cy="1236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"/>
    </mc:Choice>
    <mc:Fallback xmlns="">
      <p:transition xmlns:p14="http://schemas.microsoft.com/office/powerpoint/2010/main" spd="slow" advTm="16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48" y="591854"/>
            <a:ext cx="4279136" cy="6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Beyond mere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data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5"/>
    </mc:Choice>
    <mc:Fallback xmlns="">
      <p:transition xmlns:p14="http://schemas.microsoft.com/office/powerpoint/2010/main" spd="slow" advTm="206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3604268"/>
            <a:ext cx="4673600" cy="1475733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6"/>
            <a:ext cx="4673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b="1" dirty="0" smtClean="0"/>
              <a:t>Sheldon:  </a:t>
            </a:r>
            <a:r>
              <a:rPr lang="en-US" sz="2000" dirty="0" smtClean="0"/>
              <a:t>a </a:t>
            </a:r>
            <a:r>
              <a:rPr lang="en-US" sz="2000" dirty="0"/>
              <a:t>grand unified theory, insofar as it explains everything, will ipso facto explain neurobiology.</a:t>
            </a:r>
          </a:p>
          <a:p>
            <a:endParaRPr lang="en-US" sz="2000" dirty="0"/>
          </a:p>
          <a:p>
            <a:r>
              <a:rPr lang="en-US" sz="2000" b="1" dirty="0"/>
              <a:t>Amy:  </a:t>
            </a:r>
            <a:r>
              <a:rPr lang="en-US" sz="2000" dirty="0" smtClean="0"/>
              <a:t>Yes</a:t>
            </a:r>
            <a:r>
              <a:rPr lang="en-US" sz="2000" dirty="0"/>
              <a:t>, but if I’m </a:t>
            </a:r>
            <a:r>
              <a:rPr lang="en-US" sz="2000" dirty="0" smtClean="0"/>
              <a:t>successful….</a:t>
            </a:r>
          </a:p>
          <a:p>
            <a:endParaRPr lang="en-US" sz="2000" b="1" dirty="0">
              <a:solidFill>
                <a:srgbClr val="8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800000"/>
                </a:solidFill>
              </a:rPr>
              <a:t>I </a:t>
            </a:r>
            <a:r>
              <a:rPr lang="en-US" sz="2000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6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1182" y="5497282"/>
            <a:ext cx="2679502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the BBT: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conversation 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0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2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152143" cy="374335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75045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4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8"/>
    </mc:Choice>
    <mc:Fallback xmlns="">
      <p:transition xmlns:p14="http://schemas.microsoft.com/office/powerpoint/2010/main" spd="slow" advTm="56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</a:t>
            </a:r>
            <a:r>
              <a:rPr lang="en-US" dirty="0" smtClean="0"/>
              <a:t>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730278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cience has </a:t>
            </a:r>
            <a:r>
              <a:rPr lang="en-US" sz="2400" dirty="0"/>
              <a:t>escaped the </a:t>
            </a:r>
            <a:r>
              <a:rPr lang="en-US" sz="2400" dirty="0" smtClean="0"/>
              <a:t>lab </a:t>
            </a:r>
          </a:p>
          <a:p>
            <a:pPr lvl="1"/>
            <a:r>
              <a:rPr lang="en-US" sz="2000" dirty="0" smtClean="0"/>
              <a:t> roaming </a:t>
            </a:r>
            <a:r>
              <a:rPr lang="en-US" sz="2000" dirty="0"/>
              <a:t>free in the world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When every citizen can be a scientist (making generalizations from data) </a:t>
            </a:r>
            <a:endParaRPr lang="en-US" sz="2400" dirty="0" smtClean="0"/>
          </a:p>
          <a:p>
            <a:pPr lvl="1"/>
            <a:r>
              <a:rPr lang="en-US" sz="2000" dirty="0" smtClean="0"/>
              <a:t>Then it should be possible to audit those conclusions</a:t>
            </a:r>
          </a:p>
          <a:p>
            <a:endParaRPr lang="en-US" sz="2400" dirty="0"/>
          </a:p>
          <a:p>
            <a:r>
              <a:rPr lang="en-US" sz="2400" dirty="0" smtClean="0"/>
              <a:t>Want to  mistrust the conclusions </a:t>
            </a:r>
            <a:r>
              <a:rPr lang="en-US" sz="2400" dirty="0"/>
              <a:t>of </a:t>
            </a:r>
            <a:r>
              <a:rPr lang="en-US" sz="2400" dirty="0" smtClean="0"/>
              <a:t>citizen scientists</a:t>
            </a:r>
          </a:p>
          <a:p>
            <a:pPr lvl="1"/>
            <a:r>
              <a:rPr lang="en-US" sz="2000" dirty="0" smtClean="0"/>
              <a:t>Just as </a:t>
            </a:r>
            <a:r>
              <a:rPr lang="en-US" sz="2000" dirty="0" smtClean="0">
                <a:solidFill>
                  <a:srgbClr val="000000"/>
                </a:solidFill>
              </a:rPr>
              <a:t>we </a:t>
            </a:r>
            <a:r>
              <a:rPr lang="en-US" sz="2000" dirty="0">
                <a:solidFill>
                  <a:srgbClr val="000000"/>
                </a:solidFill>
              </a:rPr>
              <a:t>mistrust </a:t>
            </a:r>
            <a:r>
              <a:rPr lang="en-US" sz="2000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sz="2000" dirty="0">
                <a:solidFill>
                  <a:srgbClr val="000000"/>
                </a:solidFill>
              </a:rPr>
              <a:t>the conclusions of </a:t>
            </a:r>
            <a:r>
              <a:rPr lang="en-US" sz="2000" dirty="0" smtClean="0">
                <a:solidFill>
                  <a:srgbClr val="000000"/>
                </a:solidFill>
              </a:rPr>
              <a:t>any other </a:t>
            </a:r>
            <a:r>
              <a:rPr lang="en-US" sz="2000" dirty="0">
                <a:solidFill>
                  <a:srgbClr val="000000"/>
                </a:solidFill>
              </a:rPr>
              <a:t>scientist. 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05" y="1823410"/>
            <a:ext cx="4463127" cy="40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37"/>
    </mc:Choice>
    <mc:Fallback xmlns="">
      <p:transition xmlns:p14="http://schemas.microsoft.com/office/powerpoint/2010/main" spd="slow" advTm="614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4132" y="313265"/>
            <a:ext cx="5520267" cy="5781753"/>
          </a:xfrm>
          <a:prstGeom prst="rect">
            <a:avLst/>
          </a:prstGeom>
          <a:ln w="57150" cmpd="sng">
            <a:solidFill>
              <a:schemeClr val="tx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89799" y="6056659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5"/>
    </mc:Choice>
    <mc:Fallback xmlns="">
      <p:transition xmlns:p14="http://schemas.microsoft.com/office/powerpoint/2010/main" spd="slow" advTm="173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6832</TotalTime>
  <Words>2074</Words>
  <Application>Microsoft Macintosh PowerPoint</Application>
  <PresentationFormat>On-screen Show (4:3)</PresentationFormat>
  <Paragraphs>444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 </vt:lpstr>
      <vt:lpstr>Data mining tools should,  and can, do much more</vt:lpstr>
      <vt:lpstr>PowerPoint Presentation</vt:lpstr>
      <vt:lpstr>Not in this talk:  not what everyone else is talking about</vt:lpstr>
      <vt:lpstr>The talk…  adding in some missing bits</vt:lpstr>
      <vt:lpstr>PowerPoint Presentation</vt:lpstr>
      <vt:lpstr>PowerPoint Presentation</vt:lpstr>
      <vt:lpstr>Software tools for “citizen scientists”</vt:lpstr>
      <vt:lpstr>PowerPoint Presentation</vt:lpstr>
      <vt:lpstr>Better SE = better data science  = better science</vt:lpstr>
      <vt:lpstr>Software mediates what we see and how we act in the world</vt:lpstr>
      <vt:lpstr>Important to understand how software can divides us</vt:lpstr>
      <vt:lpstr>PowerPoint Presentation</vt:lpstr>
      <vt:lpstr>If it works, try to make it better</vt:lpstr>
      <vt:lpstr>PowerPoint Presentation</vt:lpstr>
      <vt:lpstr> </vt:lpstr>
      <vt:lpstr>So many data repositories</vt:lpstr>
      <vt:lpstr>PowerPoint Presentation</vt:lpstr>
      <vt:lpstr>PowerPoint Presentation</vt:lpstr>
      <vt:lpstr>Models have “certification envelopes” </vt:lpstr>
      <vt:lpstr>Goals matter</vt:lpstr>
      <vt:lpstr>Locality matters (what is true there may not be true here)</vt:lpstr>
      <vt:lpstr>Sharing matters  </vt:lpstr>
      <vt:lpstr>Transfer matters (and is possible)</vt:lpstr>
      <vt:lpstr>Compression and privacy matter</vt:lpstr>
      <vt:lpstr>Compression and privacy matter</vt:lpstr>
      <vt:lpstr>Lessons learned</vt:lpstr>
      <vt:lpstr>PowerPoint Presentation</vt:lpstr>
      <vt:lpstr>Digression: WHERE:   O(N)top-down divisive clusterings</vt:lpstr>
      <vt:lpstr>WHERE approximates data as multiple linear models (drawn in eigenspace)</vt:lpstr>
      <vt:lpstr>Hold that thought</vt:lpstr>
      <vt:lpstr>Lessons learned</vt:lpstr>
      <vt:lpstr>Is   WHERE a compression algorithm? Use it for the certification envelope? Ship models with a summary of  their training data?</vt:lpstr>
      <vt:lpstr>PowerPoint Presentation</vt:lpstr>
      <vt:lpstr>Lessons learned</vt:lpstr>
      <vt:lpstr>prediction  planning</vt:lpstr>
      <vt:lpstr>compression  optimization</vt:lpstr>
      <vt:lpstr>PowerPoint Presentation</vt:lpstr>
      <vt:lpstr>compression  privacy </vt:lpstr>
      <vt:lpstr>Privacy  sharing</vt:lpstr>
      <vt:lpstr>Sharing  verification?</vt:lpstr>
      <vt:lpstr>PowerPoint Presentation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A hierarchy of services</vt:lpstr>
      <vt:lpstr>PowerPoint Presentation</vt:lpstr>
      <vt:lpstr>Software engineering researchers just studying software is like astronomers just studying telescopes.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End of my tale tail</vt:lpstr>
      <vt:lpstr>About me</vt:lpstr>
      <vt:lpstr>http://mshang.ca/syntree/</vt:lpstr>
      <vt:lpstr>Code used in my  last paper   (1100 LOC of Python calling scikitlearn)</vt:lpstr>
      <vt:lpstr>PowerPoint Presentation</vt:lpstr>
      <vt:lpstr>PowerPoint Presentation</vt:lpstr>
      <vt:lpstr>PowerPoint Presentation</vt:lpstr>
      <vt:lpstr>WHERE  =  fast analog for PCA (so WHERE is a heuristic spectral learner)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1262</cp:revision>
  <dcterms:created xsi:type="dcterms:W3CDTF">2015-08-29T21:53:46Z</dcterms:created>
  <dcterms:modified xsi:type="dcterms:W3CDTF">2015-10-07T13:08:42Z</dcterms:modified>
</cp:coreProperties>
</file>